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24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8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333500" y="812800"/>
            <a:ext cx="4889500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409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l-GR" noProof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fld id="{04CC4A29-02AB-467C-B94B-FFED6454FEE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FA6B96C-E3B3-43CB-AD6A-570F57974A7E}" type="slidenum">
              <a:rPr lang="el-GR"/>
              <a:pPr/>
              <a:t>1</a:t>
            </a:fld>
            <a:endParaRPr lang="el-GR"/>
          </a:p>
        </p:txBody>
      </p:sp>
      <p:sp>
        <p:nvSpPr>
          <p:cNvPr id="25603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5604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5A1A922-E8BC-4D83-83B8-310C51942A38}" type="slidenum">
              <a:rPr lang="el-GR"/>
              <a:pPr/>
              <a:t>10</a:t>
            </a:fld>
            <a:endParaRPr lang="el-GR"/>
          </a:p>
        </p:txBody>
      </p:sp>
      <p:sp>
        <p:nvSpPr>
          <p:cNvPr id="3481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4820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A4C805B-4FCC-4A0D-BCCE-342FDF363695}" type="slidenum">
              <a:rPr lang="el-GR"/>
              <a:pPr/>
              <a:t>11</a:t>
            </a:fld>
            <a:endParaRPr lang="el-GR"/>
          </a:p>
        </p:txBody>
      </p:sp>
      <p:sp>
        <p:nvSpPr>
          <p:cNvPr id="35843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9A136AB-447F-43C7-B6B7-CB7A2F694D62}" type="slidenum">
              <a:rPr lang="el-GR"/>
              <a:pPr/>
              <a:t>12</a:t>
            </a:fld>
            <a:endParaRPr lang="el-GR"/>
          </a:p>
        </p:txBody>
      </p:sp>
      <p:sp>
        <p:nvSpPr>
          <p:cNvPr id="3686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868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056E8BF-C274-4589-8BA3-F45287A81C55}" type="slidenum">
              <a:rPr lang="el-GR"/>
              <a:pPr/>
              <a:t>13</a:t>
            </a:fld>
            <a:endParaRPr lang="el-GR"/>
          </a:p>
        </p:txBody>
      </p:sp>
      <p:sp>
        <p:nvSpPr>
          <p:cNvPr id="37891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892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65F5AE2-9E6C-44D0-88FE-4E85CDE499D0}" type="slidenum">
              <a:rPr lang="el-GR"/>
              <a:pPr/>
              <a:t>14</a:t>
            </a:fld>
            <a:endParaRPr lang="el-GR"/>
          </a:p>
        </p:txBody>
      </p:sp>
      <p:sp>
        <p:nvSpPr>
          <p:cNvPr id="3891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8916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141CA1F-6435-47D0-A89E-7C65DAFFB8B2}" type="slidenum">
              <a:rPr lang="el-GR"/>
              <a:pPr/>
              <a:t>15</a:t>
            </a:fld>
            <a:endParaRPr lang="el-GR"/>
          </a:p>
        </p:txBody>
      </p:sp>
      <p:sp>
        <p:nvSpPr>
          <p:cNvPr id="3993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9940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37BB8A6-B906-4282-B16B-91BD0EA7A216}" type="slidenum">
              <a:rPr lang="el-GR"/>
              <a:pPr/>
              <a:t>16</a:t>
            </a:fld>
            <a:endParaRPr lang="el-GR"/>
          </a:p>
        </p:txBody>
      </p:sp>
      <p:sp>
        <p:nvSpPr>
          <p:cNvPr id="40963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0964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DF56DC6-AD41-4042-934B-D9453CF0BACC}" type="slidenum">
              <a:rPr lang="el-GR"/>
              <a:pPr/>
              <a:t>17</a:t>
            </a:fld>
            <a:endParaRPr lang="el-GR"/>
          </a:p>
        </p:txBody>
      </p:sp>
      <p:sp>
        <p:nvSpPr>
          <p:cNvPr id="4198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1988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4B68613-B007-4553-91E3-47A79D14C54E}" type="slidenum">
              <a:rPr lang="el-GR"/>
              <a:pPr/>
              <a:t>18</a:t>
            </a:fld>
            <a:endParaRPr lang="el-GR"/>
          </a:p>
        </p:txBody>
      </p:sp>
      <p:sp>
        <p:nvSpPr>
          <p:cNvPr id="43011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3012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CDE0508-A8F2-4B1C-AC73-25DEF33FA6EC}" type="slidenum">
              <a:rPr lang="el-GR"/>
              <a:pPr/>
              <a:t>19</a:t>
            </a:fld>
            <a:endParaRPr lang="el-GR"/>
          </a:p>
        </p:txBody>
      </p:sp>
      <p:sp>
        <p:nvSpPr>
          <p:cNvPr id="4403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4036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96048A0-856B-4980-ABE0-862700671219}" type="slidenum">
              <a:rPr lang="el-GR"/>
              <a:pPr/>
              <a:t>2</a:t>
            </a:fld>
            <a:endParaRPr lang="el-GR"/>
          </a:p>
        </p:txBody>
      </p:sp>
      <p:sp>
        <p:nvSpPr>
          <p:cNvPr id="2662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6628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18923BA-0556-4027-9AC5-6BCC5F19EAE6}" type="slidenum">
              <a:rPr lang="el-GR"/>
              <a:pPr/>
              <a:t>20</a:t>
            </a:fld>
            <a:endParaRPr lang="el-GR"/>
          </a:p>
        </p:txBody>
      </p:sp>
      <p:sp>
        <p:nvSpPr>
          <p:cNvPr id="4505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5060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9F8BDB8-F708-42CC-91A8-251A7DF1C2FA}" type="slidenum">
              <a:rPr lang="el-GR"/>
              <a:pPr/>
              <a:t>3</a:t>
            </a:fld>
            <a:endParaRPr lang="el-GR"/>
          </a:p>
        </p:txBody>
      </p:sp>
      <p:sp>
        <p:nvSpPr>
          <p:cNvPr id="27651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7652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3D66EE7-EF02-403B-AD59-2CD5A08E1491}" type="slidenum">
              <a:rPr lang="el-GR"/>
              <a:pPr/>
              <a:t>4</a:t>
            </a:fld>
            <a:endParaRPr lang="el-GR"/>
          </a:p>
        </p:txBody>
      </p:sp>
      <p:sp>
        <p:nvSpPr>
          <p:cNvPr id="2867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8676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2AF6AEC-365D-48B0-B161-C01D697B7550}" type="slidenum">
              <a:rPr lang="el-GR"/>
              <a:pPr/>
              <a:t>5</a:t>
            </a:fld>
            <a:endParaRPr lang="el-GR"/>
          </a:p>
        </p:txBody>
      </p:sp>
      <p:sp>
        <p:nvSpPr>
          <p:cNvPr id="29699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9700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56BE541-68D8-4F50-B05F-E526F50C4209}" type="slidenum">
              <a:rPr lang="el-GR"/>
              <a:pPr/>
              <a:t>6</a:t>
            </a:fld>
            <a:endParaRPr lang="el-GR"/>
          </a:p>
        </p:txBody>
      </p:sp>
      <p:sp>
        <p:nvSpPr>
          <p:cNvPr id="30723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0724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25ADAE3-BB72-4EEE-B5C1-A67FF374AE71}" type="slidenum">
              <a:rPr lang="el-GR"/>
              <a:pPr/>
              <a:t>7</a:t>
            </a:fld>
            <a:endParaRPr lang="el-GR"/>
          </a:p>
        </p:txBody>
      </p:sp>
      <p:sp>
        <p:nvSpPr>
          <p:cNvPr id="31747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1748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20B2A96-D39F-4FC5-8447-DDE27E53892E}" type="slidenum">
              <a:rPr lang="el-GR"/>
              <a:pPr/>
              <a:t>8</a:t>
            </a:fld>
            <a:endParaRPr lang="el-GR"/>
          </a:p>
        </p:txBody>
      </p:sp>
      <p:sp>
        <p:nvSpPr>
          <p:cNvPr id="32771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2772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F2C7127-1022-4438-B52E-9E74BE6D20B2}" type="slidenum">
              <a:rPr lang="el-GR"/>
              <a:pPr/>
              <a:t>9</a:t>
            </a:fld>
            <a:endParaRPr lang="el-GR"/>
          </a:p>
        </p:txBody>
      </p:sp>
      <p:sp>
        <p:nvSpPr>
          <p:cNvPr id="33795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3796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00556-1B36-4450-8011-64DA5F3484C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B96BB-EC48-447C-A3D2-9FDF9FD44AA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494F3-0E75-4386-88F0-1861429EC55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5BF16-07F8-4683-88D1-9EBB0F67D5F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29B49-2A26-4515-BC67-1CF94C6BE5C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D3260-1B89-41D0-9B0C-A4C75E97CF3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720725" y="1949450"/>
            <a:ext cx="434975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22875" y="1949450"/>
            <a:ext cx="4351338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6950D-1AEF-4DDE-BAE6-B0D352D0A7B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3C2BA-61F4-40BE-9D2D-599F1345953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A3C0B-9E1F-4583-9C0D-9219CFF6F23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6AFD3-D7D9-40BC-B243-750BE7345AF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84D79-8E4F-44E4-A059-82DDFB38824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19CD9-F618-4B2E-A933-E0063224D20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09DEA-9BBC-4B9E-B333-51F21026666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1EEF6-0DC9-4D2C-8531-B383EF3D46E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61238" y="684213"/>
            <a:ext cx="2212975" cy="5075237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720725" y="684213"/>
            <a:ext cx="6488113" cy="5075237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C5E0C-8930-4137-A93C-E16FAAE3FE0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6C1DC-B6E8-4755-A053-022339F8D3A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7A2F0-203E-4177-89B3-0FB3E73DBE6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9B8DE-F8ED-49B6-ADD2-241D5FF8659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F2F04-B752-4E52-A091-80D956CDED7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7535A-A020-45F8-86BD-1861558C8C4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218FE-B3FD-4494-9B6D-2F73B9D2F9D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D169F-6093-46F9-8ADB-D24173D611A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D1C7C-DF0D-4A0A-BE55-B47E9C0B699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298AD-75D6-46E3-801E-A85E2AC69C6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290E1-2DE8-4924-B322-554463FBBD1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95CE8-1367-4A5D-A02B-82198BBCCF8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5947A-48F3-48F2-AE25-A859D409538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ACA87-39E1-4E52-87B9-B11592C0EA8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E2457-4A11-400F-AB29-8C9DAA32321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070C7-8FCF-4C5D-9474-B285BE6EC46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E0A71-868B-4DF3-903F-2760E807712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D059E-E6A7-4E56-93B1-D3411631C9F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92131-34ED-49C0-99EA-477A44728ED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53844-A361-4BD8-98A3-A22E033304D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Κάντε κλικ εδώ για την επεξεργασία της μορφής του κειμένου του τίτλου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Κάντε κλικ εδώ για την επεξεργασία της μορφής των κειμένων διάρθρωσης</a:t>
            </a:r>
          </a:p>
          <a:p>
            <a:pPr lvl="1"/>
            <a:r>
              <a:rPr lang="en-GB" smtClean="0"/>
              <a:t>Δεύτερο επίπεδο διάρθρωσης</a:t>
            </a:r>
          </a:p>
          <a:p>
            <a:pPr lvl="2"/>
            <a:r>
              <a:rPr lang="en-GB" smtClean="0"/>
              <a:t>Τρίτο επίπεδο διάρθρωσης</a:t>
            </a:r>
          </a:p>
          <a:p>
            <a:pPr lvl="3"/>
            <a:r>
              <a:rPr lang="en-GB" smtClean="0"/>
              <a:t>Τέταρτο επίπεδο διάρθρωσης</a:t>
            </a:r>
          </a:p>
          <a:p>
            <a:pPr lvl="4"/>
            <a:r>
              <a:rPr lang="en-GB" smtClean="0"/>
              <a:t>Πέμπτο επίπεδο διάρθρωσης</a:t>
            </a:r>
          </a:p>
          <a:p>
            <a:pPr lvl="4"/>
            <a:r>
              <a:rPr lang="en-GB" smtClean="0"/>
              <a:t>Έκτο επίπεδο διάρθρωσης</a:t>
            </a:r>
          </a:p>
          <a:p>
            <a:pPr lvl="4"/>
            <a:r>
              <a:rPr lang="en-GB" smtClean="0"/>
              <a:t>Έβδομο επίπεδο διάρθρωσης</a:t>
            </a:r>
          </a:p>
          <a:p>
            <a:pPr lvl="4"/>
            <a:r>
              <a:rPr lang="en-GB" smtClean="0"/>
              <a:t>Όγδοο επίπεδο διάρθρωσης</a:t>
            </a:r>
          </a:p>
          <a:p>
            <a:pPr lvl="4"/>
            <a:r>
              <a:rPr lang="en-GB" smtClean="0"/>
              <a:t>Ένατο επίπεδο διάρθρωσης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fld id="{ABE3EB7C-AE35-4D19-B75D-208A6C5F23D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684213"/>
            <a:ext cx="8458200" cy="1022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Κάντε κλικ εδώ για την επεξεργασία της μορφής του κειμένου του τίτλου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1949450"/>
            <a:ext cx="8853488" cy="3810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Κάντε κλικ εδώ για την επεξεργασία της μορφής των κειμένων διάρθρωσης</a:t>
            </a:r>
          </a:p>
          <a:p>
            <a:pPr lvl="1"/>
            <a:r>
              <a:rPr lang="en-GB" smtClean="0"/>
              <a:t>Δεύτερο επίπεδο διάρθρωσης</a:t>
            </a:r>
          </a:p>
          <a:p>
            <a:pPr lvl="2"/>
            <a:r>
              <a:rPr lang="en-GB" smtClean="0"/>
              <a:t>Τρίτο επίπεδο διάρθρωσης</a:t>
            </a:r>
          </a:p>
          <a:p>
            <a:pPr lvl="3"/>
            <a:r>
              <a:rPr lang="en-GB" smtClean="0"/>
              <a:t>Τέταρτο επίπεδο διάρθρωσης</a:t>
            </a:r>
          </a:p>
          <a:p>
            <a:pPr lvl="4"/>
            <a:r>
              <a:rPr lang="en-GB" smtClean="0"/>
              <a:t>Πέμπτο επίπεδο διάρθρωσης</a:t>
            </a:r>
          </a:p>
          <a:p>
            <a:pPr lvl="4"/>
            <a:r>
              <a:rPr lang="en-GB" smtClean="0"/>
              <a:t>Έκτο επίπεδο διάρθρωσης</a:t>
            </a:r>
          </a:p>
          <a:p>
            <a:pPr lvl="4"/>
            <a:r>
              <a:rPr lang="en-GB" smtClean="0"/>
              <a:t>Έβδομο επίπεδο διάρθρωσης</a:t>
            </a:r>
          </a:p>
          <a:p>
            <a:pPr lvl="4"/>
            <a:r>
              <a:rPr lang="en-GB" smtClean="0"/>
              <a:t>Όγδοο επίπεδο διάρθρωσης</a:t>
            </a:r>
          </a:p>
          <a:p>
            <a:pPr lvl="4"/>
            <a:r>
              <a:rPr lang="en-GB" smtClean="0"/>
              <a:t>Ένατο επίπεδο διάρθρωσης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39750" y="6318250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267075" y="634682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831013" y="634682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fld id="{8F177B27-BE26-4761-8532-ABCB30A7C35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Microsoft YaHei" charset="-122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Microsoft YaHei" charset="-122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Microsoft YaHei" charset="-122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Microsoft YaHei" charset="-122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Microsoft YaHei" charset="-122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Microsoft YaHei" charset="-122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Microsoft YaHei" charset="-122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Microsoft YaHei" charset="-122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Κάντε κλικ εδώ για την επεξεργασία της μορφής του κειμένου του τίτλου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Κάντε κλικ εδώ για την επεξεργασία της μορφής των κειμένων διάρθρωσης</a:t>
            </a:r>
          </a:p>
          <a:p>
            <a:pPr lvl="1"/>
            <a:r>
              <a:rPr lang="en-GB" smtClean="0"/>
              <a:t>Δεύτερο επίπεδο διάρθρωσης</a:t>
            </a:r>
          </a:p>
          <a:p>
            <a:pPr lvl="2"/>
            <a:r>
              <a:rPr lang="en-GB" smtClean="0"/>
              <a:t>Τρίτο επίπεδο διάρθρωσης</a:t>
            </a:r>
          </a:p>
          <a:p>
            <a:pPr lvl="3"/>
            <a:r>
              <a:rPr lang="en-GB" smtClean="0"/>
              <a:t>Τέταρτο επίπεδο διάρθρωσης</a:t>
            </a:r>
          </a:p>
          <a:p>
            <a:pPr lvl="4"/>
            <a:r>
              <a:rPr lang="en-GB" smtClean="0"/>
              <a:t>Πέμπτο επίπεδο διάρθρωσης</a:t>
            </a:r>
          </a:p>
          <a:p>
            <a:pPr lvl="4"/>
            <a:r>
              <a:rPr lang="en-GB" smtClean="0"/>
              <a:t>Έκτο επίπεδο διάρθρωσης</a:t>
            </a:r>
          </a:p>
          <a:p>
            <a:pPr lvl="4"/>
            <a:r>
              <a:rPr lang="en-GB" smtClean="0"/>
              <a:t>Έβδομο επίπεδο διάρθρωσης</a:t>
            </a:r>
          </a:p>
          <a:p>
            <a:pPr lvl="4"/>
            <a:r>
              <a:rPr lang="en-GB" smtClean="0"/>
              <a:t>Όγδοο επίπεδο διάρθρωσης</a:t>
            </a:r>
          </a:p>
          <a:p>
            <a:pPr lvl="4"/>
            <a:r>
              <a:rPr lang="en-GB" smtClean="0"/>
              <a:t>Ένατο επίπεδο διάρθρωσης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fld id="{A1542A97-30AF-4FEB-8627-2F8AD712D5D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700" b="1">
          <a:solidFill>
            <a:srgbClr val="00008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700" b="1">
          <a:solidFill>
            <a:srgbClr val="000080"/>
          </a:solidFill>
          <a:latin typeface="Arial" charset="0"/>
          <a:cs typeface="Arial Unicode MS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700" b="1">
          <a:solidFill>
            <a:srgbClr val="000080"/>
          </a:solidFill>
          <a:latin typeface="Arial" charset="0"/>
          <a:cs typeface="Arial Unicode MS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700" b="1">
          <a:solidFill>
            <a:srgbClr val="000080"/>
          </a:solidFill>
          <a:latin typeface="Arial" charset="0"/>
          <a:cs typeface="Arial Unicode MS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700" b="1">
          <a:solidFill>
            <a:srgbClr val="000080"/>
          </a:solidFill>
          <a:latin typeface="Arial" charset="0"/>
          <a:cs typeface="Arial Unicode MS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700" b="1">
          <a:solidFill>
            <a:srgbClr val="000080"/>
          </a:solidFill>
          <a:latin typeface="Arial" charset="0"/>
          <a:cs typeface="Arial Unicode MS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700" b="1">
          <a:solidFill>
            <a:srgbClr val="000080"/>
          </a:solidFill>
          <a:latin typeface="Arial" charset="0"/>
          <a:cs typeface="Arial Unicode MS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700" b="1">
          <a:solidFill>
            <a:srgbClr val="000080"/>
          </a:solidFill>
          <a:latin typeface="Arial" charset="0"/>
          <a:cs typeface="Arial Unicode MS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700" b="1">
          <a:solidFill>
            <a:srgbClr val="000080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Microsoft YaHei" charset="-122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Microsoft YaHei" charset="-122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Microsoft YaHei" charset="-122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Microsoft YaHei" charset="-122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Microsoft YaHei" charset="-122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Microsoft YaHei" charset="-122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Microsoft YaHei" charset="-122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Microsoft YaHei" charset="-122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</p:spPr>
        <p:txBody>
          <a:bodyPr tIns="23688"/>
          <a:lstStyle/>
          <a:p>
            <a:pPr eaLnBrk="1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mtClean="0">
                <a:solidFill>
                  <a:srgbClr val="B80047"/>
                </a:solidFill>
                <a:latin typeface="Gulim" pitchFamily="32" charset="0"/>
              </a:rPr>
              <a:t>ΔΙΚΤΥΑ ΥΠΟΛΟΓΙΣΤΩΝ</a:t>
            </a:r>
          </a:p>
        </p:txBody>
      </p:sp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8063" y="1563688"/>
            <a:ext cx="8351837" cy="5132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</p:spPr>
        <p:txBody>
          <a:bodyPr tIns="23688"/>
          <a:lstStyle/>
          <a:p>
            <a:pPr eaLnBrk="1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mtClean="0">
                <a:latin typeface="Gulim" pitchFamily="32" charset="0"/>
              </a:rPr>
              <a:t>Σημαντική παρατήρηση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1768475"/>
            <a:ext cx="9070975" cy="4989513"/>
          </a:xfrm>
        </p:spPr>
        <p:txBody>
          <a:bodyPr tIns="22176" anchor="ctr"/>
          <a:lstStyle/>
          <a:p>
            <a:pPr marL="0" indent="0" algn="ctr" eaLnBrk="1">
              <a:lnSpc>
                <a:spcPct val="9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z="4400" b="1" smtClean="0">
                <a:solidFill>
                  <a:srgbClr val="B80047"/>
                </a:solidFill>
                <a:latin typeface="Gulim" pitchFamily="32" charset="0"/>
              </a:rPr>
              <a:t>Οι οικιακοί routers που κυκλοφορούν πλέον στην αγορά συνδυάζουν 3 ή 4 διαφορετικές συσκευές, δηλαδή modem, router, switch και firewall-τείχος φωτιάς στην κυριολεξία ή μεταφορικά τείχος προστασίας 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0"/>
            <a:ext cx="9070975" cy="1152525"/>
          </a:xfrm>
        </p:spPr>
        <p:txBody>
          <a:bodyPr tIns="23688"/>
          <a:lstStyle/>
          <a:p>
            <a:pPr eaLnBrk="1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mtClean="0">
                <a:latin typeface="Gulim" pitchFamily="32" charset="0"/>
              </a:rPr>
              <a:t>Τί είναι firewall ;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1047750"/>
            <a:ext cx="9070975" cy="6594475"/>
          </a:xfrm>
        </p:spPr>
        <p:txBody>
          <a:bodyPr tIns="22176" anchor="ctr"/>
          <a:lstStyle/>
          <a:p>
            <a:pPr marL="0" indent="0" algn="ctr" eaLnBrk="1">
              <a:lnSpc>
                <a:spcPct val="9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z="4400" b="1" smtClean="0">
                <a:solidFill>
                  <a:srgbClr val="B80047"/>
                </a:solidFill>
                <a:latin typeface="Gulim" pitchFamily="32" charset="0"/>
              </a:rPr>
              <a:t>Είναι το τείχος προστασίας που ¨υψώνουμε¨ για να προστατέψουμε τον/τους υπολογιστή/ές μας από κακόβουλες επιθέσεις.</a:t>
            </a:r>
          </a:p>
          <a:p>
            <a:pPr marL="0" indent="0" algn="ctr" eaLnBrk="1">
              <a:lnSpc>
                <a:spcPct val="9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l-GR" sz="4400" b="1" smtClean="0">
              <a:solidFill>
                <a:srgbClr val="B80047"/>
              </a:solidFill>
              <a:latin typeface="Gulim" pitchFamily="32" charset="0"/>
            </a:endParaRPr>
          </a:p>
          <a:p>
            <a:pPr marL="0" indent="0" algn="ctr" eaLnBrk="1">
              <a:lnSpc>
                <a:spcPct val="9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z="3600" b="1" smtClean="0">
                <a:solidFill>
                  <a:srgbClr val="B80047"/>
                </a:solidFill>
                <a:latin typeface="Gulim" pitchFamily="32" charset="0"/>
              </a:rPr>
              <a:t>Μια πρώτη λοιπόν προστασία μας δίνει η συσκευή του router μπλοκάροντας εισερχόμενα δεδομένα που όμως δεν έχει ζητήσει κανένα πρόγραμμα.</a:t>
            </a:r>
          </a:p>
          <a:p>
            <a:pPr marL="0" indent="0" algn="ctr" eaLnBrk="1">
              <a:lnSpc>
                <a:spcPct val="9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l-GR" sz="4400" b="1" smtClean="0">
              <a:solidFill>
                <a:srgbClr val="B80047"/>
              </a:solidFill>
              <a:latin typeface="Gulim" pitchFamily="32" charset="0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 cstate="print"/>
          <a:srcRect l="17609" r="22984"/>
          <a:stretch>
            <a:fillRect/>
          </a:stretch>
        </p:blipFill>
        <p:spPr bwMode="auto">
          <a:xfrm>
            <a:off x="7272338" y="4289425"/>
            <a:ext cx="2232025" cy="2767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03238" y="3600450"/>
            <a:ext cx="6696075" cy="3527425"/>
          </a:xfrm>
          <a:prstGeom prst="wedgeRoundRectCallout">
            <a:avLst>
              <a:gd name="adj1" fmla="val 59824"/>
              <a:gd name="adj2" fmla="val -4843"/>
              <a:gd name="adj3" fmla="val 16667"/>
            </a:avLst>
          </a:prstGeom>
          <a:solidFill>
            <a:srgbClr val="E6E6FF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lIns="90000" tIns="59112" rIns="90000" bIns="45000" anchor="ctr"/>
          <a:lstStyle/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Και η τελευταία λέξη που δεν 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είπαμε τι σημαίνει είναι η λέξη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MODEM.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Είναι δηλαδή η συσκευή που μπορεί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να συνδέσει έναν υπολογιστή στο 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Διαδίκτυο -ΜΟΝΟ </a:t>
            </a:r>
            <a:r>
              <a:rPr lang="el-GR" sz="4000" b="1">
                <a:solidFill>
                  <a:srgbClr val="5E11A6"/>
                </a:solidFill>
                <a:latin typeface="Gulim" pitchFamily="32" charset="0"/>
              </a:rPr>
              <a:t> 1 </a:t>
            </a: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 ΟΜΩΣ !!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Γιαυτό “συνδυάζεται” με το router.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03463" y="576263"/>
            <a:ext cx="4762500" cy="2952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7" dur="20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 additive="repl">
                                        <p:cTn id="10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" dur="3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3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2700" decel="100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1"/>
                                          </p:val>
                                        </p:tav>
                                        <p:tav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3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1" dur="30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2" dur="3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2700" decel="1000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1"/>
                                          </p:val>
                                        </p:tav>
                                        <p:tav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3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8" dur="30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9" dur="3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2700" decel="1000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1"/>
                                          </p:val>
                                        </p:tav>
                                        <p:tav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" dur="3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.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3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 additive="repl">
                                        <p:cTn id="36" dur="3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3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9" dur="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0" dur="30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1" dur="3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2700" decel="1000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1"/>
                                          </p:val>
                                        </p:tav>
                                        <p:tav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4000"/>
                            </p:stCondLst>
                            <p:childTnLst>
                              <p:par>
                                <p:cTn id="45" presetID="3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7" dur="300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8" dur="30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" dur="2700" decel="1000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1"/>
                                          </p:val>
                                        </p:tav>
                                        <p:tav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7000"/>
                            </p:stCondLst>
                            <p:childTnLst>
                              <p:par>
                                <p:cTn id="52" presetID="3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3" dur="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4" dur="3000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5" dur="3000" fill="hold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2700" decel="100000" fill="hold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1"/>
                                          </p:val>
                                        </p:tav>
                                        <p:tav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7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0"/>
                            </p:stCondLst>
                            <p:childTnLst>
                              <p:par>
                                <p:cTn id="59" presetID="3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1" dur="3000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2" dur="3000" fill="hold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" dur="2700" decel="100000" fill="hold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1"/>
                                          </p:val>
                                        </p:tav>
                                        <p:tav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4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3" cstate="print"/>
          <a:srcRect l="17609" r="22984"/>
          <a:stretch>
            <a:fillRect/>
          </a:stretch>
        </p:blipFill>
        <p:spPr bwMode="auto">
          <a:xfrm>
            <a:off x="7272338" y="4289425"/>
            <a:ext cx="2232025" cy="2767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144463" y="144463"/>
            <a:ext cx="8064500" cy="4608512"/>
          </a:xfrm>
          <a:prstGeom prst="wedgeRoundRectCallout">
            <a:avLst>
              <a:gd name="adj1" fmla="val 42056"/>
              <a:gd name="adj2" fmla="val 52458"/>
              <a:gd name="adj3" fmla="val 16667"/>
            </a:avLst>
          </a:prstGeom>
          <a:solidFill>
            <a:srgbClr val="E6E6FF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lIns="90000" tIns="59112" rIns="90000" bIns="45000" anchor="ctr"/>
          <a:lstStyle/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Μπερδευτήκατε; Και όμως είναι απλό.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Ένας υπολογιστής στο σπίτι; Με ένα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Modem ADSL μπαίνει στο διαδίκτυο.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Πολλοί υπολογιστές στο σπίτι; Με 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ένα Switch φτιάχνουμε ένα δικτυάκι!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Ψηφιακές τηλεοράσεις, και ο φίλος μας 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με το laptopάκι του; Με ένα Routerάκι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που εμπεριέχει modem “βγάζουμε τα πάντα”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στο Διαδίκτυο που είναι και το ζητούμενο.  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800" decel="1000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1"/>
                                          </p:val>
                                        </p:tav>
                                        <p:tav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20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20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2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2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20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20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0"/>
                            </p:stCondLst>
                            <p:childTnLst>
                              <p:par>
                                <p:cTn id="32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4" dur="20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20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000"/>
                            </p:stCondLst>
                            <p:childTnLst>
                              <p:par>
                                <p:cTn id="37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" dur="20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" dur="20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000"/>
                            </p:stCondLst>
                            <p:childTnLst>
                              <p:par>
                                <p:cTn id="42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3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4" dur="2000" fill="hold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" dur="2000" fill="hold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6000"/>
                            </p:stCondLst>
                            <p:childTnLst>
                              <p:par>
                                <p:cTn id="47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2000" fill="hold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2000" fill="hold"/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8000"/>
                            </p:stCondLst>
                            <p:childTnLst>
                              <p:par>
                                <p:cTn id="52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3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4" dur="2000" fill="hold"/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" dur="2000" fill="hold"/>
                                        <p:tgtEl>
                                          <p:spTgt spid="174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0"/>
                            </p:stCondLst>
                            <p:childTnLst>
                              <p:par>
                                <p:cTn id="57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2000" fill="hold"/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2000" fill="hold"/>
                                        <p:tgtEl>
                                          <p:spTgt spid="174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AutoShape 1"/>
          <p:cNvSpPr>
            <a:spLocks noChangeArrowheads="1"/>
          </p:cNvSpPr>
          <p:nvPr/>
        </p:nvSpPr>
        <p:spPr bwMode="auto">
          <a:xfrm>
            <a:off x="287338" y="287338"/>
            <a:ext cx="9431337" cy="3527425"/>
          </a:xfrm>
          <a:prstGeom prst="wedgeRoundRectCallout">
            <a:avLst>
              <a:gd name="adj1" fmla="val -9704"/>
              <a:gd name="adj2" fmla="val 61917"/>
              <a:gd name="adj3" fmla="val 16667"/>
            </a:avLst>
          </a:prstGeom>
          <a:solidFill>
            <a:srgbClr val="E6E6FF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lIns="90000" tIns="59112" rIns="90000" bIns="45000" anchor="ctr"/>
          <a:lstStyle/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Και τελειώνοντας, αν προσέξατε, έχουμε πολλών 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ειδών δίκτυα. Μικρά, μεσαία, μεγάλα.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 Άρα έχουμε κατηγορίες δικτύων ανάλογα με την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έκταση που “απλώνονται”. Ποιες είναι αυτές ;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1. LAN (Local Area Network) – Τοπικό Δίκτυο, όπως 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αυτό στο εργασήριό μας, άντε και σε όλο το 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σχολείο(βιβλιοθήκη, τάξεις με μικρές ενισχύσεις).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 l="17609" r="22984"/>
          <a:stretch>
            <a:fillRect/>
          </a:stretch>
        </p:blipFill>
        <p:spPr bwMode="auto">
          <a:xfrm>
            <a:off x="3600450" y="4273550"/>
            <a:ext cx="2232025" cy="2767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1"/>
                                          </p:val>
                                        </p:tav>
                                        <p:tav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2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2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" dur="2000" fill="hold"/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2000" fill="hold"/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2000" fill="hold"/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2000" fill="hold"/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" dur="2000" fill="hold"/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" dur="2000" fill="hold"/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" dur="2000" fill="hold"/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2000" fill="hold"/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0"/>
                            </p:stCondLst>
                            <p:childTnLst>
                              <p:par>
                                <p:cTn id="36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7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8" dur="2000" fill="hold"/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9" dur="2000" fill="hold"/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2000" fill="hold"/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2000" fill="hold"/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4000"/>
                            </p:stCondLst>
                            <p:childTnLst>
                              <p:par>
                                <p:cTn id="46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7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8" dur="2000" fill="hold"/>
                                        <p:tgtEl>
                                          <p:spTgt spid="184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9" dur="2000" fill="hold"/>
                                        <p:tgtEl>
                                          <p:spTgt spid="184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725" y="792163"/>
            <a:ext cx="8856663" cy="6264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3238" y="360363"/>
            <a:ext cx="9215437" cy="676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3" cstate="print"/>
          <a:srcRect l="17609" r="22984"/>
          <a:stretch>
            <a:fillRect/>
          </a:stretch>
        </p:blipFill>
        <p:spPr bwMode="auto">
          <a:xfrm>
            <a:off x="3600450" y="4273550"/>
            <a:ext cx="2232025" cy="2767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288925" y="498475"/>
            <a:ext cx="9431338" cy="3028950"/>
          </a:xfrm>
          <a:prstGeom prst="wedgeRoundRectCallout">
            <a:avLst>
              <a:gd name="adj1" fmla="val -9708"/>
              <a:gd name="adj2" fmla="val 80343"/>
              <a:gd name="adj3" fmla="val 16667"/>
            </a:avLst>
          </a:prstGeom>
          <a:solidFill>
            <a:srgbClr val="E6E6FF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lIns="90000" tIns="59112" rIns="90000" bIns="45000" anchor="ctr"/>
          <a:lstStyle/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l-GR" sz="2800" b="1">
              <a:solidFill>
                <a:srgbClr val="5E11A6"/>
              </a:solidFill>
              <a:latin typeface="Gulim" pitchFamily="32" charset="0"/>
            </a:endParaRP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2. WAN (Wide Area Network) –  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Δίκτυο Ευρείας Περιοχής,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 όπως αυτό μιας πολυεθνικής με παραρτήματα σε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Ευρώπη, Ασία, Αμερική ή αυτό μιας Ελληνικής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Τράπεζας με παραρτήματα σε όλες τις 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l-GR" sz="2800" b="1">
                <a:solidFill>
                  <a:srgbClr val="5E11A6"/>
                </a:solidFill>
                <a:latin typeface="Gulim" pitchFamily="32" charset="0"/>
              </a:rPr>
              <a:t>Βαλκανικές πρωτεύουσες 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20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800" decel="1000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1"/>
                                          </p:val>
                                        </p:tav>
                                        <p:tav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8" presetClass="entr" accel="5000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 additive="repl"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69900">
                                          <p:val>
                                            <p:strVal val="-45"/>
                                          </p:val>
                                        </p:tav>
                                        <p:tav tm="100000">
                                          <p:val>
                                            <p:strVal val="45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3238" y="503238"/>
            <a:ext cx="9072562" cy="6551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6263" y="576263"/>
            <a:ext cx="9072562" cy="6480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2519363" y="1728788"/>
            <a:ext cx="792162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60876" rIns="90000" bIns="45000"/>
          <a:lstStyle/>
          <a:p>
            <a:pPr>
              <a:tabLst>
                <a:tab pos="723900" algn="l"/>
              </a:tabLst>
            </a:pPr>
            <a:r>
              <a:rPr lang="el-GR">
                <a:solidFill>
                  <a:srgbClr val="000000"/>
                </a:solidFill>
              </a:rPr>
              <a:t>LAN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2743200" y="5534025"/>
            <a:ext cx="6238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60876" rIns="90000" bIns="45000"/>
          <a:lstStyle/>
          <a:p>
            <a:r>
              <a:rPr lang="el-GR">
                <a:solidFill>
                  <a:srgbClr val="000000"/>
                </a:solidFill>
              </a:rPr>
              <a:t>LAN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7056438" y="3671888"/>
            <a:ext cx="623887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60876" rIns="90000" bIns="45000"/>
          <a:lstStyle/>
          <a:p>
            <a:r>
              <a:rPr lang="el-GR">
                <a:solidFill>
                  <a:srgbClr val="000000"/>
                </a:solidFill>
              </a:rPr>
              <a:t>LAN</a:t>
            </a:r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5184775" y="720725"/>
            <a:ext cx="3095625" cy="360363"/>
          </a:xfrm>
          <a:prstGeom prst="wedgeRoundRectCallout">
            <a:avLst>
              <a:gd name="adj1" fmla="val -59903"/>
              <a:gd name="adj2" fmla="val 155792"/>
              <a:gd name="adj3" fmla="val 16667"/>
            </a:avLst>
          </a:prstGeom>
          <a:solidFill>
            <a:srgbClr val="CFE7F5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l-GR">
                <a:solidFill>
                  <a:srgbClr val="000000"/>
                </a:solidFill>
              </a:rPr>
              <a:t>Τοπικό δίκτυο στην Αθήνα</a:t>
            </a:r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5327650" y="5975350"/>
            <a:ext cx="3095625" cy="360363"/>
          </a:xfrm>
          <a:prstGeom prst="wedgeRoundRectCallout">
            <a:avLst>
              <a:gd name="adj1" fmla="val -97435"/>
              <a:gd name="adj2" fmla="val 141806"/>
              <a:gd name="adj3" fmla="val 16667"/>
            </a:avLst>
          </a:prstGeom>
          <a:solidFill>
            <a:srgbClr val="CFE7F5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l-GR">
                <a:solidFill>
                  <a:srgbClr val="000000"/>
                </a:solidFill>
              </a:rPr>
              <a:t>Τοπικό δίκτυο στην Σόφια</a:t>
            </a:r>
          </a:p>
        </p:txBody>
      </p:sp>
      <p:sp>
        <p:nvSpPr>
          <p:cNvPr id="23559" name="AutoShape 7"/>
          <p:cNvSpPr>
            <a:spLocks noChangeArrowheads="1"/>
          </p:cNvSpPr>
          <p:nvPr/>
        </p:nvSpPr>
        <p:spPr bwMode="auto">
          <a:xfrm>
            <a:off x="6480175" y="1368425"/>
            <a:ext cx="3095625" cy="360363"/>
          </a:xfrm>
          <a:prstGeom prst="wedgeRoundRectCallout">
            <a:avLst>
              <a:gd name="adj1" fmla="val -36528"/>
              <a:gd name="adj2" fmla="val 281269"/>
              <a:gd name="adj3" fmla="val 16667"/>
            </a:avLst>
          </a:prstGeom>
          <a:solidFill>
            <a:srgbClr val="CFE7F5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lIns="90000" tIns="60876" rIns="90000" bIns="45000" anchor="ctr"/>
          <a:lstStyle/>
          <a:p>
            <a:pPr algn="ctr"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l-GR">
                <a:solidFill>
                  <a:srgbClr val="000000"/>
                </a:solidFill>
              </a:rPr>
              <a:t>Τοπικό δίκτυο στην Κύπρο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2" dur="5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16" dur="500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 additive="repl">
                                        <p:cTn id="20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500"/>
                            </p:stCondLst>
                            <p:childTnLst>
                              <p:par>
                                <p:cTn id="2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4" dur="2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500"/>
                            </p:stCondLst>
                            <p:childTnLst>
                              <p:par>
                                <p:cTn id="2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8" dur="2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3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2" dur="2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</p:spPr>
        <p:txBody>
          <a:bodyPr tIns="23688"/>
          <a:lstStyle/>
          <a:p>
            <a:pPr eaLnBrk="1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mtClean="0">
                <a:solidFill>
                  <a:srgbClr val="B80047"/>
                </a:solidFill>
                <a:latin typeface="Gulim" pitchFamily="32" charset="0"/>
              </a:rPr>
              <a:t>Τι λέμε δίκτυο υπολογιστών;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5900" y="1354138"/>
            <a:ext cx="9431338" cy="5773737"/>
          </a:xfrm>
        </p:spPr>
        <p:txBody>
          <a:bodyPr tIns="22176"/>
          <a:lstStyle/>
          <a:p>
            <a:pPr marL="431800" indent="-323850" algn="just" eaLnBrk="1">
              <a:lnSpc>
                <a:spcPct val="96000"/>
              </a:lnSpc>
              <a:buClr>
                <a:srgbClr val="8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l-GR" sz="4400" b="1" smtClean="0">
                <a:solidFill>
                  <a:srgbClr val="280099"/>
                </a:solidFill>
                <a:latin typeface="Gulim" pitchFamily="32" charset="0"/>
              </a:rPr>
              <a:t>Ένα σύνολο από 2 τουλάχιστον (ή πολύ περισσότερους )</a:t>
            </a:r>
            <a:r>
              <a:rPr lang="en-US" sz="4400" b="1" smtClean="0">
                <a:solidFill>
                  <a:srgbClr val="280099"/>
                </a:solidFill>
                <a:latin typeface="Gulim" pitchFamily="32" charset="0"/>
              </a:rPr>
              <a:t> </a:t>
            </a:r>
            <a:r>
              <a:rPr lang="el-GR" sz="4400" b="1" smtClean="0">
                <a:solidFill>
                  <a:srgbClr val="280099"/>
                </a:solidFill>
                <a:latin typeface="Gulim" pitchFamily="32" charset="0"/>
              </a:rPr>
              <a:t>προσωπικούς υπολογιστές συνδεδεμένους μεταξύ τους, ώστε να ανταλλάσσουν δεδομένα (κείμενα, εικόνες,κλπ) και να μοιράζονται κοινές περιφερειακές συσκευές όπως εκτυπωτές κλπ.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subTitle"/>
          </p:nvPr>
        </p:nvSpPr>
        <p:spPr>
          <a:xfrm>
            <a:off x="503238" y="458788"/>
            <a:ext cx="9070975" cy="6426200"/>
          </a:xfrm>
        </p:spPr>
        <p:txBody>
          <a:bodyPr tIns="16127"/>
          <a:lstStyle/>
          <a:p>
            <a:pPr eaLnBrk="1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sz="3200" smtClean="0">
                <a:solidFill>
                  <a:srgbClr val="5E11A6"/>
                </a:solidFill>
                <a:latin typeface="Gulim" pitchFamily="32" charset="0"/>
              </a:rPr>
              <a:t>3. INTERNET (International Network), όλοι οι προσωπικοί υπολογιστές, τα τοπικά δίκτυα και τα δίκτυα ευρείας περιοχής συνδεδεμένοι μεταξύ τους.</a:t>
            </a:r>
          </a:p>
          <a:p>
            <a:pPr eaLnBrk="1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sz="4000" smtClean="0">
                <a:solidFill>
                  <a:srgbClr val="5E11A6"/>
                </a:solidFill>
                <a:latin typeface="Gulim" pitchFamily="32" charset="0"/>
              </a:rPr>
              <a:t>Άρα τι είναι το Διαδίκτυο; </a:t>
            </a:r>
          </a:p>
          <a:p>
            <a:pPr eaLnBrk="1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sz="4000" smtClean="0">
                <a:solidFill>
                  <a:srgbClr val="5E11A6"/>
                </a:solidFill>
                <a:latin typeface="Gulim" pitchFamily="32" charset="0"/>
              </a:rPr>
              <a:t>Τίποτε άλλο από μια κατηγορία δικτύου.</a:t>
            </a:r>
          </a:p>
          <a:p>
            <a:pPr eaLnBrk="1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sz="3200" smtClean="0">
                <a:solidFill>
                  <a:srgbClr val="5E11A6"/>
                </a:solidFill>
                <a:latin typeface="Gulim" pitchFamily="32" charset="0"/>
              </a:rPr>
              <a:t>Και μην ξεχνάτε πως για να συνδεθείτε δεν φτάνει μόνο το υλικό. Χρειάζεστε και το κατάλληλο λογισμικό- πρόγραμμα, </a:t>
            </a:r>
          </a:p>
          <a:p>
            <a:pPr eaLnBrk="1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sz="3200" smtClean="0">
                <a:solidFill>
                  <a:srgbClr val="5E11A6"/>
                </a:solidFill>
                <a:latin typeface="Gulim" pitchFamily="32" charset="0"/>
              </a:rPr>
              <a:t>δηλαδή έναν browser – φυλλομετρητή, </a:t>
            </a:r>
          </a:p>
          <a:p>
            <a:pPr eaLnBrk="1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sz="3200" smtClean="0">
                <a:solidFill>
                  <a:srgbClr val="5E11A6"/>
                </a:solidFill>
                <a:latin typeface="Gulim" pitchFamily="32" charset="0"/>
              </a:rPr>
              <a:t>όπως Internet Explorer, Google Chrome, </a:t>
            </a:r>
          </a:p>
          <a:p>
            <a:pPr eaLnBrk="1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sz="3200" smtClean="0">
                <a:solidFill>
                  <a:srgbClr val="5E11A6"/>
                </a:solidFill>
                <a:latin typeface="Gulim" pitchFamily="32" charset="0"/>
              </a:rPr>
              <a:t>Firefox Mozilla, κλπ.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3000" fill="hold"/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3000" fill="hold"/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3000" fill="hold"/>
                                        <p:tgtEl>
                                          <p:spTgt spid="24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3000" fill="hold"/>
                                        <p:tgtEl>
                                          <p:spTgt spid="24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3000" fill="hold"/>
                                        <p:tgtEl>
                                          <p:spTgt spid="24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3000" fill="hold"/>
                                        <p:tgtEl>
                                          <p:spTgt spid="245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" dur="3000" fill="hold"/>
                                        <p:tgtEl>
                                          <p:spTgt spid="24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3000" fill="hold"/>
                                        <p:tgtEl>
                                          <p:spTgt spid="24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" dur="3000" fill="hold"/>
                                        <p:tgtEl>
                                          <p:spTgt spid="24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3000" fill="hold"/>
                                        <p:tgtEl>
                                          <p:spTgt spid="24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" dur="3000" fill="hold"/>
                                        <p:tgtEl>
                                          <p:spTgt spid="245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" dur="3000" fill="hold"/>
                                        <p:tgtEl>
                                          <p:spTgt spid="245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8000"/>
                            </p:stCondLst>
                            <p:childTnLst>
                              <p:par>
                                <p:cTn id="3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3000" fill="hold"/>
                                        <p:tgtEl>
                                          <p:spTgt spid="245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3000" fill="hold"/>
                                        <p:tgtEl>
                                          <p:spTgt spid="245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249238"/>
            <a:ext cx="9070975" cy="1366837"/>
          </a:xfrm>
        </p:spPr>
        <p:txBody>
          <a:bodyPr tIns="23688"/>
          <a:lstStyle/>
          <a:p>
            <a:pPr eaLnBrk="1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mtClean="0">
                <a:solidFill>
                  <a:srgbClr val="B80047"/>
                </a:solidFill>
                <a:latin typeface="Gulim" pitchFamily="32" charset="0"/>
              </a:rPr>
              <a:t>ΠΩΣ ΜΕΤΑΔΙΔΕΤΑΙ Η ΠΛΗΡΟΦΟΡΙΑ ;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" y="1801813"/>
            <a:ext cx="9070975" cy="4989512"/>
          </a:xfrm>
        </p:spPr>
        <p:txBody>
          <a:bodyPr tIns="22176"/>
          <a:lstStyle/>
          <a:p>
            <a:pPr marL="431800" indent="-323850" algn="just" eaLnBrk="1">
              <a:lnSpc>
                <a:spcPct val="96000"/>
              </a:lnSpc>
              <a:buClr>
                <a:srgbClr val="8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z="4400" b="1" smtClean="0">
                <a:solidFill>
                  <a:srgbClr val="280099"/>
                </a:solidFill>
                <a:latin typeface="Gulim" pitchFamily="32" charset="0"/>
              </a:rPr>
              <a:t>Με μετάδοση σημάτων μέσα από ένα κύκλωμα μεταξύ του αποστολέα (αυτός που στέλνει την πληροφορία) και του παραλήπτη (αυτός που λαμβάνει την πληροφορία)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</p:spPr>
        <p:txBody>
          <a:bodyPr tIns="23688"/>
          <a:lstStyle/>
          <a:p>
            <a:pPr eaLnBrk="1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mtClean="0">
                <a:solidFill>
                  <a:srgbClr val="B80047"/>
                </a:solidFill>
                <a:latin typeface="Gulim" pitchFamily="32" charset="0"/>
              </a:rPr>
              <a:t>ΕΙΔΗ ΜΕΤΑΔΟΣΗΣ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3238" y="1403350"/>
            <a:ext cx="9070975" cy="5508625"/>
          </a:xfrm>
        </p:spPr>
        <p:txBody>
          <a:bodyPr tIns="16127"/>
          <a:lstStyle/>
          <a:p>
            <a:pPr marL="431800" indent="-323850" algn="just" eaLnBrk="1">
              <a:lnSpc>
                <a:spcPct val="96000"/>
              </a:lnSpc>
              <a:buClr>
                <a:srgbClr val="8000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smtClean="0">
                <a:solidFill>
                  <a:srgbClr val="280099"/>
                </a:solidFill>
                <a:latin typeface="Gulim" pitchFamily="32" charset="0"/>
              </a:rPr>
              <a:t>Ενσύρματη : όταν το κύκλωμα μεταξύ αποστολέα-παραλήπτη αποτελείται από καλώδια μεταξύ των καρτών δικτύου των υπολογιστών</a:t>
            </a:r>
          </a:p>
          <a:p>
            <a:pPr marL="431800" indent="-323850" algn="just" eaLnBrk="1">
              <a:lnSpc>
                <a:spcPct val="96000"/>
              </a:lnSpc>
              <a:buClr>
                <a:srgbClr val="800000"/>
              </a:buClr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smtClean="0">
                <a:solidFill>
                  <a:srgbClr val="280099"/>
                </a:solidFill>
                <a:latin typeface="Gulim" pitchFamily="32" charset="0"/>
              </a:rPr>
              <a:t>Ασύρματη : όταν το σήμα με τα δεδομένα μεταφέρεται με κύματα και οι υπολογιστές είναι εφοδιασμένοι με ασύρματη κάρτα δικτύου</a:t>
            </a:r>
          </a:p>
          <a:p>
            <a:pPr marL="431800" indent="-323850" algn="just" eaLnBrk="1">
              <a:lnSpc>
                <a:spcPct val="96000"/>
              </a:lnSpc>
              <a:buClr>
                <a:srgbClr val="8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b="1" i="1" u="sng" smtClean="0">
                <a:solidFill>
                  <a:srgbClr val="B80047"/>
                </a:solidFill>
                <a:latin typeface="Gulim" pitchFamily="32" charset="0"/>
              </a:rPr>
              <a:t>ΣΥΜΠΕΡΑΣΜΑ :</a:t>
            </a:r>
            <a:r>
              <a:rPr lang="el-GR" b="1" smtClean="0">
                <a:solidFill>
                  <a:srgbClr val="B80047"/>
                </a:solidFill>
                <a:latin typeface="Gulim" pitchFamily="32" charset="0"/>
              </a:rPr>
              <a:t> απαραίτητο εξάρτημα στα δίκτυα υπολογιστών είναι η </a:t>
            </a:r>
            <a:r>
              <a:rPr lang="el-GR" b="1" i="1" u="sng" smtClean="0">
                <a:solidFill>
                  <a:srgbClr val="B80047"/>
                </a:solidFill>
                <a:latin typeface="Gulim" pitchFamily="32" charset="0"/>
              </a:rPr>
              <a:t>ΚΑΡΤΑ ΔΙΚΤΥΟΥ !!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01625"/>
            <a:ext cx="9070975" cy="1262063"/>
          </a:xfrm>
        </p:spPr>
        <p:txBody>
          <a:bodyPr tIns="23688"/>
          <a:lstStyle/>
          <a:p>
            <a:pPr eaLnBrk="1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mtClean="0">
                <a:latin typeface="Gulim" pitchFamily="32" charset="0"/>
              </a:rPr>
              <a:t>Τί είναι το SWITCH ;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1347788"/>
            <a:ext cx="9070975" cy="5832475"/>
          </a:xfrm>
        </p:spPr>
        <p:txBody>
          <a:bodyPr tIns="22176" anchor="ctr"/>
          <a:lstStyle/>
          <a:p>
            <a:pPr marL="0" indent="0" algn="ctr" eaLnBrk="1">
              <a:lnSpc>
                <a:spcPct val="9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z="4400" b="1" smtClean="0">
                <a:solidFill>
                  <a:srgbClr val="B80047"/>
                </a:solidFill>
                <a:latin typeface="Gulim" pitchFamily="32" charset="0"/>
              </a:rPr>
              <a:t>SWITCH είναι η απαραίτητη συσκευή για τη σύνδεση περισσότερων από 2 υπολογιστών , που βρίσκονται όμως σε </a:t>
            </a:r>
            <a:r>
              <a:rPr lang="el-GR" sz="4800" b="1" u="sng" smtClean="0">
                <a:solidFill>
                  <a:srgbClr val="B80047"/>
                </a:solidFill>
                <a:latin typeface="Gulim" pitchFamily="32" charset="0"/>
              </a:rPr>
              <a:t>κοντινή απόσταση</a:t>
            </a:r>
            <a:r>
              <a:rPr lang="el-GR" sz="4400" b="1" smtClean="0">
                <a:solidFill>
                  <a:srgbClr val="B80047"/>
                </a:solidFill>
                <a:latin typeface="Gulim" pitchFamily="32" charset="0"/>
              </a:rPr>
              <a:t> μεταξύ τους.</a:t>
            </a:r>
          </a:p>
          <a:p>
            <a:pPr marL="0" indent="0" algn="ctr" eaLnBrk="1">
              <a:lnSpc>
                <a:spcPct val="9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z="4400" b="1" smtClean="0">
                <a:solidFill>
                  <a:srgbClr val="B80047"/>
                </a:solidFill>
                <a:latin typeface="Gulim" pitchFamily="32" charset="0"/>
              </a:rPr>
              <a:t>Πιο απλά είναι μια συσκευή που συνδέει διαφορετικούς υπολογιστές στο ίδιο δίκτυο.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6263" y="473075"/>
            <a:ext cx="3833812" cy="2192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0725" y="2592388"/>
            <a:ext cx="8856663" cy="45354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4103688" y="627063"/>
            <a:ext cx="5472112" cy="167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56088" rIns="90000" bIns="45000"/>
          <a:lstStyle/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l-GR" sz="2200" b="1">
                <a:solidFill>
                  <a:srgbClr val="99284C"/>
                </a:solidFill>
                <a:latin typeface="Gulim" pitchFamily="32" charset="0"/>
              </a:rPr>
              <a:t>Ορίστε  ένα switch 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l-GR" sz="2200" b="1">
                <a:solidFill>
                  <a:srgbClr val="99284C"/>
                </a:solidFill>
                <a:latin typeface="Gulim" pitchFamily="32" charset="0"/>
              </a:rPr>
              <a:t>και  ορίστε ο τρόπος που συνδέουμε 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l-GR" sz="2200" b="1">
                <a:solidFill>
                  <a:srgbClr val="99284C"/>
                </a:solidFill>
                <a:latin typeface="Gulim" pitchFamily="32" charset="0"/>
              </a:rPr>
              <a:t>τις διάφορες συσκευές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l-GR" sz="2200" b="1">
                <a:solidFill>
                  <a:srgbClr val="99284C"/>
                </a:solidFill>
                <a:latin typeface="Gulim" pitchFamily="32" charset="0"/>
              </a:rPr>
              <a:t>στο σπίτι μας. 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.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 additive="repl">
                                        <p:cTn id="9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30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3000" fill="hold"/>
                                        <p:tgtEl>
                                          <p:spTgt spid="1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29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" dur="2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.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2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 additive="repl">
                                        <p:cTn id="20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000"/>
                            </p:stCondLst>
                            <p:childTnLst>
                              <p:par>
                                <p:cTn id="22" presetID="29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2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.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2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 additive="repl">
                                        <p:cTn id="26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9000"/>
                            </p:stCondLst>
                            <p:childTnLst>
                              <p:par>
                                <p:cTn id="28" presetID="29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" dur="2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-.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" dur="2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 additive="repl">
                                        <p:cTn id="32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7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5" dur="3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6" dur="3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" dur="2700" decel="100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1"/>
                                          </p:val>
                                        </p:tav>
                                        <p:tav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169863"/>
            <a:ext cx="9070975" cy="1262062"/>
          </a:xfrm>
        </p:spPr>
        <p:txBody>
          <a:bodyPr tIns="23688"/>
          <a:lstStyle/>
          <a:p>
            <a:pPr eaLnBrk="1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mtClean="0">
                <a:latin typeface="Gulim" pitchFamily="32" charset="0"/>
              </a:rPr>
              <a:t>Τί είναι ο ROUTER ;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1376363"/>
            <a:ext cx="9070975" cy="5773737"/>
          </a:xfrm>
        </p:spPr>
        <p:txBody>
          <a:bodyPr tIns="22176" anchor="ctr"/>
          <a:lstStyle/>
          <a:p>
            <a:pPr marL="0" indent="0" algn="ctr" eaLnBrk="1">
              <a:lnSpc>
                <a:spcPct val="9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z="4400" b="1" smtClean="0">
                <a:solidFill>
                  <a:srgbClr val="B80047"/>
                </a:solidFill>
                <a:latin typeface="Gulim" pitchFamily="32" charset="0"/>
              </a:rPr>
              <a:t>ROUTER είναι η συσκευή που συνδέει διαφορετικά δίκτυα μεταξύ τους. </a:t>
            </a:r>
          </a:p>
          <a:p>
            <a:pPr marL="0" indent="0" algn="ctr" eaLnBrk="1">
              <a:lnSpc>
                <a:spcPct val="96000"/>
              </a:lnSpc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z="4400" b="1" smtClean="0">
                <a:solidFill>
                  <a:srgbClr val="B80047"/>
                </a:solidFill>
                <a:latin typeface="Gulim" pitchFamily="32" charset="0"/>
              </a:rPr>
              <a:t>Είναι δηλαδή η συσκευή που συνδέει </a:t>
            </a:r>
            <a:r>
              <a:rPr lang="el-GR" sz="4400" b="1" u="sng" smtClean="0">
                <a:solidFill>
                  <a:srgbClr val="B80047"/>
                </a:solidFill>
                <a:latin typeface="Gulim" pitchFamily="32" charset="0"/>
              </a:rPr>
              <a:t>έναν υπολογιστή ή ένα δίκτυο υπολογιστών ή και τα δύο</a:t>
            </a:r>
            <a:r>
              <a:rPr lang="el-GR" sz="4400" b="1" smtClean="0">
                <a:solidFill>
                  <a:srgbClr val="B80047"/>
                </a:solidFill>
                <a:latin typeface="Gulim" pitchFamily="32" charset="0"/>
              </a:rPr>
              <a:t> στο Διαδίκτυο-Internet, με  χρήση τηλεπικοινωνιακών γραμμών.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431800" y="76200"/>
            <a:ext cx="9070975" cy="2732088"/>
          </a:xfrm>
        </p:spPr>
        <p:txBody>
          <a:bodyPr tIns="23688"/>
          <a:lstStyle/>
          <a:p>
            <a:pPr eaLnBrk="1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l-GR" smtClean="0">
                <a:latin typeface="Gulim" pitchFamily="32" charset="0"/>
              </a:rPr>
              <a:t>Ορίστε ένα router </a:t>
            </a:r>
            <a:br>
              <a:rPr lang="el-GR" smtClean="0">
                <a:latin typeface="Gulim" pitchFamily="32" charset="0"/>
              </a:rPr>
            </a:br>
            <a:r>
              <a:rPr lang="el-GR" smtClean="0">
                <a:latin typeface="Gulim" pitchFamily="32" charset="0"/>
              </a:rPr>
              <a:t>και οι θύρες σύνδεσης</a:t>
            </a:r>
            <a:br>
              <a:rPr lang="el-GR" smtClean="0">
                <a:latin typeface="Gulim" pitchFamily="32" charset="0"/>
              </a:rPr>
            </a:br>
            <a:r>
              <a:rPr lang="el-GR" smtClean="0">
                <a:latin typeface="Gulim" pitchFamily="32" charset="0"/>
              </a:rPr>
              <a:t>επάνω του</a:t>
            </a:r>
            <a:br>
              <a:rPr lang="el-GR" smtClean="0">
                <a:latin typeface="Gulim" pitchFamily="32" charset="0"/>
              </a:rPr>
            </a:br>
            <a:r>
              <a:rPr lang="el-GR" smtClean="0">
                <a:latin typeface="Gulim" pitchFamily="32" charset="0"/>
              </a:rPr>
              <a:t> </a:t>
            </a:r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6263" y="2447925"/>
            <a:ext cx="9072562" cy="4656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6263" y="1728788"/>
            <a:ext cx="8999537" cy="51847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1295400" y="576263"/>
            <a:ext cx="7991475" cy="908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59112" rIns="90000" bIns="45000"/>
          <a:lstStyle/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sz="2800" b="1">
                <a:solidFill>
                  <a:srgbClr val="280099"/>
                </a:solidFill>
                <a:latin typeface="Gulim" pitchFamily="32" charset="0"/>
              </a:rPr>
              <a:t>Ορίστε και η συνολική συνδεσμολογία των</a:t>
            </a:r>
          </a:p>
          <a:p>
            <a:pPr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l-GR" sz="2800" b="1">
                <a:solidFill>
                  <a:srgbClr val="280099"/>
                </a:solidFill>
                <a:latin typeface="Gulim" pitchFamily="32" charset="0"/>
              </a:rPr>
              <a:t>διαφόρων συσκευών στο σπίτι μας.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 additive="repl">
                                        <p:cTn id="7" dur="833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Προεπιλεγμένη σχεδίαση">
  <a:themeElements>
    <a:clrScheme name="Προεπιλεγμένη σχεδίασ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Προεπιλεγμένη σχεδίαση">
  <a:themeElements>
    <a:clrScheme name="Προεπιλεγμένη σχεδίασ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625</Words>
  <Application>Microsoft Office PowerPoint</Application>
  <PresentationFormat>Custom</PresentationFormat>
  <Paragraphs>91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Microsoft YaHei</vt:lpstr>
      <vt:lpstr>Times New Roman</vt:lpstr>
      <vt:lpstr>Arial Unicode MS</vt:lpstr>
      <vt:lpstr>Gulim</vt:lpstr>
      <vt:lpstr>Wingdings</vt:lpstr>
      <vt:lpstr>Προεπιλεγμένη σχεδίαση</vt:lpstr>
      <vt:lpstr>1_Προεπιλεγμένη σχεδίαση</vt:lpstr>
      <vt:lpstr>2_Προεπιλεγμένη σχεδίαση</vt:lpstr>
      <vt:lpstr>ΔΙΚΤΥΑ ΥΠΟΛΟΓΙΣΤΩΝ</vt:lpstr>
      <vt:lpstr>Τι λέμε δίκτυο υπολογιστών;</vt:lpstr>
      <vt:lpstr>ΠΩΣ ΜΕΤΑΔΙΔΕΤΑΙ Η ΠΛΗΡΟΦΟΡΙΑ ;</vt:lpstr>
      <vt:lpstr>ΕΙΔΗ ΜΕΤΑΔΟΣΗΣ</vt:lpstr>
      <vt:lpstr>Τί είναι το SWITCH ;</vt:lpstr>
      <vt:lpstr>Slide 6</vt:lpstr>
      <vt:lpstr>Τί είναι ο ROUTER ;</vt:lpstr>
      <vt:lpstr>Ορίστε ένα router  και οι θύρες σύνδεσης επάνω του  </vt:lpstr>
      <vt:lpstr>Slide 9</vt:lpstr>
      <vt:lpstr>Σημαντική παρατήρηση</vt:lpstr>
      <vt:lpstr>Τί είναι firewall ;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ΔΙΚΤΥΑ ΥΠΟΛΟΓΙΣΤΩΝ</dc:title>
  <dc:creator>ΚΑΤΕΡΙΝΑ ΜΙΧΟΥ</dc:creator>
  <cp:lastModifiedBy>Windows User</cp:lastModifiedBy>
  <cp:revision>13</cp:revision>
  <cp:lastPrinted>1601-01-01T00:00:00Z</cp:lastPrinted>
  <dcterms:created xsi:type="dcterms:W3CDTF">2014-09-28T12:45:48Z</dcterms:created>
  <dcterms:modified xsi:type="dcterms:W3CDTF">2020-04-05T12:54:13Z</dcterms:modified>
</cp:coreProperties>
</file>